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6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90" r:id="rId7"/>
    <p:sldId id="261" r:id="rId8"/>
    <p:sldId id="291" r:id="rId9"/>
    <p:sldId id="262" r:id="rId10"/>
    <p:sldId id="263" r:id="rId11"/>
    <p:sldId id="264" r:id="rId12"/>
    <p:sldId id="265" r:id="rId13"/>
    <p:sldId id="292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83" r:id="rId23"/>
    <p:sldId id="286" r:id="rId24"/>
    <p:sldId id="287" r:id="rId25"/>
    <p:sldId id="288" r:id="rId26"/>
    <p:sldId id="276" r:id="rId27"/>
    <p:sldId id="278" r:id="rId28"/>
    <p:sldId id="289" r:id="rId29"/>
    <p:sldId id="279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74" autoAdjust="0"/>
  </p:normalViewPr>
  <p:slideViewPr>
    <p:cSldViewPr>
      <p:cViewPr varScale="1">
        <p:scale>
          <a:sx n="106" d="100"/>
          <a:sy n="106" d="100"/>
        </p:scale>
        <p:origin x="176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gradFill rotWithShape="1">
          <a:gsLst>
            <a:gs pos="0">
              <a:schemeClr val="accent2">
                <a:tint val="35000"/>
                <a:satMod val="253000"/>
              </a:schemeClr>
            </a:gs>
            <a:gs pos="50000">
              <a:schemeClr val="accent2">
                <a:tint val="42000"/>
                <a:satMod val="255000"/>
              </a:schemeClr>
            </a:gs>
            <a:gs pos="97000">
              <a:schemeClr val="accent2">
                <a:tint val="53000"/>
                <a:satMod val="260000"/>
              </a:schemeClr>
            </a:gs>
            <a:gs pos="100000">
              <a:schemeClr val="accent2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c:spPr>
    </c:sideWall>
    <c:backWall>
      <c:thickness val="0"/>
      <c:spPr>
        <a:gradFill rotWithShape="1">
          <a:gsLst>
            <a:gs pos="0">
              <a:schemeClr val="accent2">
                <a:tint val="35000"/>
                <a:satMod val="253000"/>
              </a:schemeClr>
            </a:gs>
            <a:gs pos="50000">
              <a:schemeClr val="accent2">
                <a:tint val="42000"/>
                <a:satMod val="255000"/>
              </a:schemeClr>
            </a:gs>
            <a:gs pos="97000">
              <a:schemeClr val="accent2">
                <a:tint val="53000"/>
                <a:satMod val="260000"/>
              </a:schemeClr>
            </a:gs>
            <a:gs pos="100000">
              <a:schemeClr val="accent2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c:spPr>
    </c:backWall>
    <c:plotArea>
      <c:layout>
        <c:manualLayout>
          <c:layoutTarget val="inner"/>
          <c:xMode val="edge"/>
          <c:yMode val="edge"/>
          <c:x val="1.6975308641975367E-2"/>
          <c:y val="0"/>
          <c:w val="0.96604938271604934"/>
          <c:h val="0.8672185051487396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864076018275659E-2"/>
                  <c:y val="-5.39447066756573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EFA-4828-91DF-0D8126F24F93}"/>
                </c:ext>
              </c:extLst>
            </c:dLbl>
            <c:dLbl>
              <c:idx val="1"/>
              <c:layout>
                <c:manualLayout>
                  <c:x val="0"/>
                  <c:y val="-4.0458530006743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FA-4828-91DF-0D8126F24F93}"/>
                </c:ext>
              </c:extLst>
            </c:dLbl>
            <c:dLbl>
              <c:idx val="2"/>
              <c:layout>
                <c:manualLayout>
                  <c:x val="2.9320987654321052E-2"/>
                  <c:y val="-1.6183412002697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EFA-4828-91DF-0D8126F24F9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690998.8</c:v>
                </c:pt>
                <c:pt idx="1">
                  <c:v>792087.8</c:v>
                </c:pt>
                <c:pt idx="2">
                  <c:v>821372.1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FA-4828-91DF-0D8126F24F9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4-5EFA-4828-91DF-0D8126F24F9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5-5EFA-4828-91DF-0D8126F24F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7636352"/>
        <c:axId val="77637888"/>
        <c:axId val="0"/>
      </c:bar3DChart>
      <c:catAx>
        <c:axId val="7763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7637888"/>
        <c:crosses val="autoZero"/>
        <c:auto val="1"/>
        <c:lblAlgn val="ctr"/>
        <c:lblOffset val="100"/>
        <c:noMultiLvlLbl val="0"/>
      </c:catAx>
      <c:valAx>
        <c:axId val="7763788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77636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728395061728392E-3"/>
          <c:y val="0"/>
          <c:w val="0.88868365412656769"/>
          <c:h val="0.87957311472276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7777777777777991E-2"/>
                  <c:y val="-1.078894133513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EB-4E18-B1B5-A097A047EAED}"/>
                </c:ext>
              </c:extLst>
            </c:dLbl>
            <c:dLbl>
              <c:idx val="2"/>
              <c:layout>
                <c:manualLayout>
                  <c:x val="-3.3950617283950615E-2"/>
                  <c:y val="-1.3486176668914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EB-4E18-B1B5-A097A047E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Налоговые</c:v>
                </c:pt>
                <c:pt idx="2">
                  <c:v>Неналогвые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188436.6</c:v>
                </c:pt>
                <c:pt idx="2">
                  <c:v>6513.4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EB-4E18-B1B5-A097A047EAE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220037060438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EB-4E18-B1B5-A097A047E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Налоговые</c:v>
                </c:pt>
                <c:pt idx="2">
                  <c:v>Неналогвые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220532.1</c:v>
                </c:pt>
                <c:pt idx="2">
                  <c:v>7330.6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EB-4E18-B1B5-A097A047EAE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690842978218396E-2"/>
                  <c:y val="3.2366824005394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976869358329452E-2"/>
                      <c:h val="5.87324055834895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DEB-4E18-B1B5-A097A047EAED}"/>
                </c:ext>
              </c:extLst>
            </c:dLbl>
            <c:dLbl>
              <c:idx val="2"/>
              <c:layout>
                <c:manualLayout>
                  <c:x val="3.3144777431751891E-2"/>
                  <c:y val="-1.888064733648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DEB-4E18-B1B5-A097A047EA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Налоговые</c:v>
                </c:pt>
                <c:pt idx="2">
                  <c:v>Неналогвые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236364.9</c:v>
                </c:pt>
                <c:pt idx="2">
                  <c:v>9729.9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DEB-4E18-B1B5-A097A047EA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3054464"/>
        <c:axId val="76955648"/>
      </c:barChart>
      <c:catAx>
        <c:axId val="73054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6955648"/>
        <c:crosses val="autoZero"/>
        <c:auto val="1"/>
        <c:lblAlgn val="ctr"/>
        <c:lblOffset val="100"/>
        <c:noMultiLvlLbl val="0"/>
      </c:catAx>
      <c:valAx>
        <c:axId val="7695564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73054464"/>
        <c:crosses val="autoZero"/>
        <c:crossBetween val="between"/>
      </c:valAx>
      <c:spPr>
        <a:gradFill rotWithShape="1">
          <a:gsLst>
            <a:gs pos="0">
              <a:schemeClr val="accent2">
                <a:tint val="35000"/>
                <a:satMod val="253000"/>
              </a:schemeClr>
            </a:gs>
            <a:gs pos="50000">
              <a:schemeClr val="accent2">
                <a:tint val="42000"/>
                <a:satMod val="255000"/>
              </a:schemeClr>
            </a:gs>
            <a:gs pos="97000">
              <a:schemeClr val="accent2">
                <a:tint val="53000"/>
                <a:satMod val="260000"/>
              </a:schemeClr>
            </a:gs>
            <a:gs pos="100000">
              <a:schemeClr val="accent2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2"/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744672.6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F3-4E00-BE22-6FF83CEA79D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3.0864197530864257E-3"/>
                  <c:y val="-5.6120665617607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F3-4E00-BE22-6FF83CEA79D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791979.9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F3-4E00-BE22-6FF83CEA79D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.125"/>
                  <c:y val="3.3927372788370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F3-4E00-BE22-6FF83CEA79D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827325.6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F3-4E00-BE22-6FF83CEA79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186176"/>
        <c:axId val="81204352"/>
        <c:axId val="0"/>
      </c:bar3DChart>
      <c:catAx>
        <c:axId val="81186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1204352"/>
        <c:crosses val="autoZero"/>
        <c:auto val="1"/>
        <c:lblAlgn val="ctr"/>
        <c:lblOffset val="100"/>
        <c:noMultiLvlLbl val="0"/>
      </c:catAx>
      <c:valAx>
        <c:axId val="812043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11861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5.3695489345670332E-2"/>
                  <c:y val="-1.833121837518118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DE-4B5B-AEDF-688FFCD0F836}"/>
                </c:ext>
              </c:extLst>
            </c:dLbl>
            <c:dLbl>
              <c:idx val="4"/>
              <c:layout>
                <c:manualLayout>
                  <c:x val="-6.8306620438421839E-2"/>
                  <c:y val="-5.667026722521831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DE-4B5B-AEDF-688FFCD0F836}"/>
                </c:ext>
              </c:extLst>
            </c:dLbl>
            <c:dLbl>
              <c:idx val="6"/>
              <c:layout>
                <c:manualLayout>
                  <c:x val="6.847427363424359E-2"/>
                  <c:y val="1.846963639673106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DE-4B5B-AEDF-688FFCD0F836}"/>
                </c:ext>
              </c:extLst>
            </c:dLbl>
            <c:dLbl>
              <c:idx val="7"/>
              <c:layout>
                <c:manualLayout>
                  <c:x val="-3.9324791047950563E-3"/>
                  <c:y val="2.761074060867188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DE-4B5B-AEDF-688FFCD0F836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DE-4B5B-AEDF-688FFCD0F836}"/>
                </c:ext>
              </c:extLst>
            </c:dLbl>
            <c:dLbl>
              <c:idx val="12"/>
              <c:layout>
                <c:manualLayout>
                  <c:x val="6.2609486341604709E-2"/>
                  <c:y val="-2.74591299823194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DE-4B5B-AEDF-688FFCD0F8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2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 и кинематография</c:v>
                </c:pt>
                <c:pt idx="8">
                  <c:v>Здравоохранение</c:v>
                </c:pt>
                <c:pt idx="9">
                  <c:v>Социальная политика</c:v>
                </c:pt>
                <c:pt idx="10">
                  <c:v>Физическая культура и спорт</c:v>
                </c:pt>
                <c:pt idx="11">
                  <c:v>Средства массовой информации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101402.4</c:v>
                </c:pt>
                <c:pt idx="1">
                  <c:v>242.1</c:v>
                </c:pt>
                <c:pt idx="2">
                  <c:v>22651.7</c:v>
                </c:pt>
                <c:pt idx="3">
                  <c:v>35757.4</c:v>
                </c:pt>
                <c:pt idx="4">
                  <c:v>86453.9</c:v>
                </c:pt>
                <c:pt idx="5">
                  <c:v>145</c:v>
                </c:pt>
                <c:pt idx="6">
                  <c:v>435237.4</c:v>
                </c:pt>
                <c:pt idx="7">
                  <c:v>109448.8</c:v>
                </c:pt>
                <c:pt idx="8">
                  <c:v>5749.7</c:v>
                </c:pt>
                <c:pt idx="9">
                  <c:v>21718.7</c:v>
                </c:pt>
                <c:pt idx="10">
                  <c:v>3976.2</c:v>
                </c:pt>
                <c:pt idx="11">
                  <c:v>4542.3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2DE-4B5B-AEDF-688FFCD0F8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4992760170446271"/>
          <c:y val="1.0313906260587443E-2"/>
          <c:w val="0.25007241058679369"/>
          <c:h val="0.93773740184027909"/>
        </c:manualLayout>
      </c:layout>
      <c:overlay val="0"/>
      <c:txPr>
        <a:bodyPr/>
        <a:lstStyle/>
        <a:p>
          <a:pPr>
            <a:defRPr sz="9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7736C-2C90-4F6F-9DAF-DED1785E711C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17C6FF-D1D2-4D6F-A21A-917B076888A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17C6FF-D1D2-4D6F-A21A-917B076888A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17C6FF-D1D2-4D6F-A21A-917B076888A0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397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1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5037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229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4420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871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394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80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142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71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94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6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369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57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745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41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31F59-8568-4915-8A67-20A5AD4847D8}" type="datetimeFigureOut">
              <a:rPr lang="ru-RU" smtClean="0"/>
              <a:pPr/>
              <a:t>29.04.2026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1F0D07-0691-44CB-9F00-A5C9D64A3D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02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  <p:sldLayoutId id="2147484158" r:id="rId12"/>
    <p:sldLayoutId id="2147484159" r:id="rId13"/>
    <p:sldLayoutId id="2147484160" r:id="rId14"/>
    <p:sldLayoutId id="2147484161" r:id="rId15"/>
    <p:sldLayoutId id="21474841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fovarnav@mail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198"/>
                    </a14:imgEffect>
                    <a14:imgEffect>
                      <a14:saturation sat="3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-16030"/>
            <a:ext cx="9144000" cy="687403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52736"/>
            <a:ext cx="9144000" cy="64807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ВАРНАВИНСКИЙ </a:t>
            </a:r>
            <a:r>
              <a:rPr lang="ru-RU" sz="3200" b="1" smtClean="0">
                <a:solidFill>
                  <a:srgbClr val="FF0000"/>
                </a:solidFill>
              </a:rPr>
              <a:t>МУНИЦИПАЛЬНЫЙ </a:t>
            </a:r>
            <a:r>
              <a:rPr lang="ru-RU" sz="3200" b="1" smtClean="0">
                <a:solidFill>
                  <a:srgbClr val="FF0000"/>
                </a:solidFill>
              </a:rPr>
              <a:t> ОКРУГ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97961"/>
            <a:ext cx="9144000" cy="25717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ru-RU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latin typeface="Arial Black" pitchFamily="34" charset="0"/>
              <a:cs typeface="Microsoft Sans Serif" pitchFamily="34" charset="0"/>
            </a:endParaRPr>
          </a:p>
          <a:p>
            <a:pPr algn="ctr"/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latin typeface="Arial Black" pitchFamily="34" charset="0"/>
              <a:cs typeface="Microsoft Sans Serif" pitchFamily="34" charset="0"/>
            </a:endParaRPr>
          </a:p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Microsoft Sans Serif" pitchFamily="34" charset="0"/>
              </a:rPr>
              <a:t>БЮДЖЕТ  ДЛЯ ГРАЖДАН  К РЕШЕНИЮ СОВЕТА ДЕПУТАТОВ </a:t>
            </a:r>
            <a:endParaRPr lang="en-US" sz="2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latin typeface="Arial Black" pitchFamily="34" charset="0"/>
              <a:cs typeface="Microsoft Sans Serif" pitchFamily="34" charset="0"/>
            </a:endParaRPr>
          </a:p>
          <a:p>
            <a:pPr algn="ctr"/>
            <a:r>
              <a:rPr lang="ru-RU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Arial Black" pitchFamily="34" charset="0"/>
                <a:cs typeface="Microsoft Sans Serif" pitchFamily="34" charset="0"/>
              </a:rPr>
              <a:t>«ОБ  ИСПОЛНЕНИИ БЮДЖЕТА ВАРНАВИНСКОГО МУНИЦИПАЛЬНОГО ОКРУГА ЗА 2025 ГОД»</a:t>
            </a:r>
          </a:p>
          <a:p>
            <a:endParaRPr lang="ru-RU" sz="2000" dirty="0"/>
          </a:p>
        </p:txBody>
      </p:sp>
      <p:sp>
        <p:nvSpPr>
          <p:cNvPr id="13314" name="AutoShape 2" descr="https://gdb.rferl.org/0AF5B10B-E77E-419B-B05A-D3CCD419F5E4_w1200_r1_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6" name="AutoShape 4" descr="https://gdb.rferl.org/0AF5B10B-E77E-419B-B05A-D3CCD419F5E4_w1200_r1_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8" name="AutoShape 6" descr="https://gdb.rferl.org/0AF5B10B-E77E-419B-B05A-D3CCD419F5E4_w1200_r1_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0" name="AutoShape 8" descr="https://gdb.rferl.org/0AF5B10B-E77E-419B-B05A-D3CCD419F5E4_w1200_r1_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2" name="AutoShape 10" descr="https://gdb.rferl.org/0AF5B10B-E77E-419B-B05A-D3CCD419F5E4_w1200_r1_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4" name="AutoShape 12" descr="https://storage.myseldon.com/news_pict_EC/ECBCF40694BD7EBB4A3E03D18AD666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6" name="AutoShape 14" descr="https://storage.myseldon.com/news_pict_EC/ECBCF40694BD7EBB4A3E03D18AD666DA"/>
          <p:cNvSpPr>
            <a:spLocks noChangeAspect="1" noChangeArrowheads="1"/>
          </p:cNvSpPr>
          <p:nvPr/>
        </p:nvSpPr>
        <p:spPr bwMode="auto">
          <a:xfrm>
            <a:off x="5292080" y="5085184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" name="Picture 2" descr="Администрация Варнавинского муниципального района Нижегородской области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31832" y="0"/>
            <a:ext cx="1512168" cy="1052736"/>
          </a:xfrm>
          <a:prstGeom prst="rect">
            <a:avLst/>
          </a:prstGeom>
          <a:noFill/>
        </p:spPr>
      </p:pic>
      <p:sp>
        <p:nvSpPr>
          <p:cNvPr id="4" name="AutoShape 2" descr="E:\%D0%97%D0%B0%D0%B3%D1%80%D1%83%D0%B7%D0%BA%D0%B0\i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cs typeface="Times New Roman" pitchFamily="18" charset="0"/>
              </a:rPr>
              <a:t>ИСПОЛНЕНИЕ  РАСХОДОВ БЮДЖЕТА  В РАЗРЕЗЕ  МУНИЦИПАЛЬНЫХ ПРОГРАММ  ЗА  2025 год    т.руб</a:t>
            </a:r>
            <a:r>
              <a:rPr lang="ru-RU" sz="2800" b="1" dirty="0" smtClean="0">
                <a:solidFill>
                  <a:srgbClr val="7030A0"/>
                </a:solidFill>
                <a:cs typeface="Times New Roman" pitchFamily="18" charset="0"/>
              </a:rPr>
              <a:t>.</a:t>
            </a:r>
            <a:endParaRPr lang="ru-RU" sz="28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017433"/>
              </p:ext>
            </p:extLst>
          </p:nvPr>
        </p:nvGraphicFramePr>
        <p:xfrm>
          <a:off x="0" y="836713"/>
          <a:ext cx="9144000" cy="27432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6179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5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2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949981"/>
              </p:ext>
            </p:extLst>
          </p:nvPr>
        </p:nvGraphicFramePr>
        <p:xfrm>
          <a:off x="-13251" y="766934"/>
          <a:ext cx="9144000" cy="8561768"/>
        </p:xfrm>
        <a:graphic>
          <a:graphicData uri="http://schemas.openxmlformats.org/drawingml/2006/table">
            <a:tbl>
              <a:tblPr/>
              <a:tblGrid>
                <a:gridCol w="480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86758525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206108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954913186"/>
                    </a:ext>
                  </a:extLst>
                </a:gridCol>
                <a:gridCol w="598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59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Наименование муниципальной программы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err="1" smtClean="0">
                          <a:effectLst/>
                          <a:latin typeface="Times New Roman" panose="02020603050405020304" pitchFamily="18" charset="0"/>
                        </a:rPr>
                        <a:t>Первоначаль-ный</a:t>
                      </a:r>
                      <a:r>
                        <a:rPr lang="ru-RU" sz="10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бюджет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Уточненный бюджет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% отклонения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Факт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% исполнения к первоначальному бюджету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% исполнения к уточненному бюджету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5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Муниципальная программа "Защита населения и территорий от чрезвычайных ситуаций, обеспечение пожарной безопасности и безопасности людей на водных объектах Варнавинского муниципального округа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25 356,5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25 176,5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23 049,0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90,9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5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Муниципальная программа "Развитие агропромышленного комплекса Варнавинского муниципального округа"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9 440,4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6 254,4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6 214,4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35186276"/>
                  </a:ext>
                </a:extLst>
              </a:tr>
              <a:tr h="4868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"Переселение граждан из аварийного жилого фонда 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16 025,8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13 268,6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82,8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"Охрана окружающей среды Варнавинского муниципального округа 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875,3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223,8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145,0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64,8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"Развитие предпринимательства и туризма Варнавинского муниципального округа"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1 001,0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1 001,0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601,0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60,0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60,0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66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Муниципальная программа "Управление муниципальным имуществом Варнавинского муниципального округа 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1 288,0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1 286,0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142,9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03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Муниципальная программа "Развитие физической культуры и спорта Варнавинском муниципальном округе"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835,0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4 835,0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3 976,2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476,2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82,2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0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"Архивное дело Варнавинского муниципального округа"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37,4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37,4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64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"Развитие культуры Варнавинского муниципального округа 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109 608,0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116 532,1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109 448,8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93,9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515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"Развитие образования Варнавинского муниципального округа 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430 099,6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456 436,5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436 891,5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101,6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00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"Информационное общество Варнавинского муниципального округа"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4 017,6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4 679,0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4 542,3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113,1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3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"Профилактика правонарушений и противодействие проявлениям терроризма и экстремизма в Варнавинском муниципальном округе"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118,1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118,1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35,8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30,3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30,3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6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"Комплексное развитие транспортной инфраструктуры Варнавинского муниципального округа"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16 706,4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28 499,5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22 027,5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131,9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77,3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6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"Обеспечение жильем молодых семей в Варнавинском муниципальном округе 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293,6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150,0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6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"Формирование современной городской среды на территории Варнавинского муниципального округа"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5 787,1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5 787,0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46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Муниципальная программа "Комплексное развитие систем коммунальной инфраструктуры Варнавинского муниципального округа"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4 331,7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11 181,7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8 629,4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199,2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77,2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46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Программные расходы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603 583,2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678 225,9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635 939,7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105,4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93,8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50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Непрограммные расходы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158 491,8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204 742,2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191 385,9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120,8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50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762 075,0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882 968,1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827 325,6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108,6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0" dirty="0" smtClean="0">
                <a:solidFill>
                  <a:srgbClr val="FF0000"/>
                </a:solidFill>
                <a:cs typeface="Arial" pitchFamily="34" charset="0"/>
              </a:rPr>
              <a:t/>
            </a:r>
            <a:br>
              <a:rPr lang="ru-RU" sz="3100" b="0" dirty="0" smtClean="0">
                <a:solidFill>
                  <a:srgbClr val="FF0000"/>
                </a:solidFill>
                <a:cs typeface="Arial" pitchFamily="34" charset="0"/>
              </a:rPr>
            </a:br>
            <a:r>
              <a:rPr lang="ru-RU" sz="2000" b="1" dirty="0" smtClean="0">
                <a:solidFill>
                  <a:srgbClr val="7030A0"/>
                </a:solidFill>
                <a:cs typeface="Arial" pitchFamily="34" charset="0"/>
              </a:rPr>
              <a:t>МП "Защита населения и территории от чрезвычайных ситуаций природного и техногенного характера, гражданская оборона "</a:t>
            </a:r>
            <a:r>
              <a:rPr lang="ru-RU" b="1" dirty="0" smtClean="0">
                <a:solidFill>
                  <a:srgbClr val="7030A0"/>
                </a:solidFill>
              </a:rPr>
              <a:t/>
            </a:r>
            <a:br>
              <a:rPr lang="ru-RU" b="1" dirty="0" smtClean="0">
                <a:solidFill>
                  <a:srgbClr val="7030A0"/>
                </a:solidFill>
              </a:rPr>
            </a:b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данной программе отражены расходы на мероприятия по предупреждению и ликвидации последствий чрезвычайных ситуаций и стихийных бедствий  , а также содержание Единой дежурной диспетчерской  службы .Уточненный план по расходам за 2025 год составил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25176,5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исполнение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23049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 руб. или 91,5 %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содержание ЕДДС (муниципальное задание)  - план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6510,0 т.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исполнение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6326,0т.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 или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97,2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к плану.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-мероприятия по предупреждению и ликвидации последствий чрезвычайных ситуаций в рамках муниципальной программы  "Защита населения и территорий от чрезвычайных ситуаций, обеспечение пожарной безопасности и безопасности людей на водных объектах Варнавинского округа 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1860,0 т.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 исполнение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1250,1 т.руб.-67,2  %,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финансированию обеспечения пожарной безопасности , 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расходам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16806,5 т.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исполнение   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15472,9 т.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92,1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.	</a:t>
            </a:r>
          </a:p>
          <a:p>
            <a:endParaRPr lang="ru-RU" sz="1200" dirty="0" smtClean="0"/>
          </a:p>
          <a:p>
            <a:pPr>
              <a:buNone/>
            </a:pPr>
            <a:r>
              <a:rPr lang="ru-RU" sz="1200" b="1" i="1" dirty="0" smtClean="0"/>
              <a:t> </a:t>
            </a:r>
            <a:endParaRPr lang="ru-RU" sz="1200" dirty="0" smtClean="0"/>
          </a:p>
          <a:p>
            <a:pPr algn="just">
              <a:lnSpc>
                <a:spcPct val="170000"/>
              </a:lnSpc>
              <a:buNone/>
            </a:pPr>
            <a:r>
              <a:rPr lang="ru-RU" sz="43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43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МП "Развитие агропромышленного комплекса Варнавинского округа</a:t>
            </a:r>
            <a:r>
              <a:rPr lang="ru-RU" sz="2200" b="1" dirty="0" smtClean="0">
                <a:solidFill>
                  <a:srgbClr val="7030A0"/>
                </a:solidFill>
                <a:latin typeface="Times New Roman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/>
              </a:rPr>
            </a:br>
            <a:endParaRPr lang="ru-RU" sz="2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План по расходам по данной программе составил 6254,4т. руб., исполнение 6214,4 т.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или 99,4 % к плану, расходы направлены 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содержание аппарата управления сельского хозяйства-3338,5 т. руб.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оказание сельхозпредприятиям района  различных видов финансовых поддержек  за счет средств федерального и областного бюджета – 1361,5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т.руб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противодействие распространению борщевика Сосновского-360,0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т.руб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расходы в рамках программы «Комплексное развития сельских территорий» при плане 5827,4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т.руб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., составили 1154,4 т.руб.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7" y="188640"/>
            <a:ext cx="7416824" cy="504056"/>
          </a:xfrm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МП «Переселение граждан из аварийного жилого фонда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595" y="1052736"/>
            <a:ext cx="5826719" cy="4094997"/>
          </a:xfrm>
        </p:spPr>
        <p:txBody>
          <a:bodyPr>
            <a:norm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На реализацию данной программы направлено 16025,8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т.руб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, исполнение составило 13268,6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т.руб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или 82,8 % к плану. Низкое выполнение обусловлено тем, что контракты заключены со сроком оплаты в 2026 году.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12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МП "Охрана окружающей среды Варнавинского муниципального округа "</a:t>
            </a:r>
            <a:br>
              <a:rPr lang="ru-RU" sz="1600" b="1" dirty="0" smtClean="0">
                <a:solidFill>
                  <a:srgbClr val="7030A0"/>
                </a:solidFill>
              </a:rPr>
            </a:b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477260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Расходы в рамках муниципальной программы "Охрана окружающей среды Варнавинского округа за 2025 год составили 223,8 т.руб., исполнение 145,0 т.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руб.или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64,8  % к плану, из них 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Расходы на мероприятия в рамках экологической направленности при плане 223,8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т.руб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составили  145,0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т.руб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или 64,8 % к плану.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Низкое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выполнение плана обусловлено сокращением объема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дотации на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выравнивание уровня бюджетной обеспеченности.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rgbClr val="FF0000"/>
                </a:solidFill>
              </a:rPr>
              <a:t/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b="1" dirty="0" err="1" smtClean="0">
                <a:solidFill>
                  <a:srgbClr val="7030A0"/>
                </a:solidFill>
              </a:rPr>
              <a:t>МП"Развитие</a:t>
            </a:r>
            <a:r>
              <a:rPr lang="ru-RU" sz="1800" b="1" dirty="0" smtClean="0">
                <a:solidFill>
                  <a:srgbClr val="7030A0"/>
                </a:solidFill>
              </a:rPr>
              <a:t> предпринимательства и туризма Варнавинского округа Нижегородской области "</a:t>
            </a:r>
            <a:endParaRPr lang="ru-RU" sz="18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Отражены расходы в рамках муниципальной программы "Развитие предпринимательства и туризма Варнавинского округа Нижегородской области « план составил 1001,0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т.руб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., исполнение 601,0т.руб. или 60,0 % .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Расходы направлены на поддержку предпринимательства и развитие туризма в Варнавинском муниципальном округе.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4005064"/>
            <a:ext cx="61926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Низкое выполнение плана обусловлено сокращением объема дотации на выравнивание уровня бюджетной обеспеченности.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МП "Управление муниципальным имуществом Варнавинского округа  "</a:t>
            </a:r>
            <a:r>
              <a:rPr lang="ru-RU" sz="2000" b="1" dirty="0" smtClean="0">
                <a:solidFill>
                  <a:srgbClr val="7030A0"/>
                </a:solidFill>
                <a:latin typeface="Times New Roman"/>
              </a:rPr>
              <a:t/>
            </a:r>
            <a:br>
              <a:rPr lang="ru-RU" sz="2000" b="1" dirty="0" smtClean="0">
                <a:solidFill>
                  <a:srgbClr val="7030A0"/>
                </a:solidFill>
                <a:latin typeface="Times New Roman"/>
              </a:rPr>
            </a:b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Отражены расходы в рамках муниципальной программы "Управление муниципальным имуществом Варнавинского округа" план 1288,0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., исполнено 1286,0,0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или 99,8 % 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МП "Развитие физической культуры и спорта в Варнавинском муниципальном округе"</a:t>
            </a:r>
            <a:r>
              <a:rPr lang="ru-RU" sz="2000" b="1" dirty="0" smtClean="0">
                <a:solidFill>
                  <a:srgbClr val="7030A0"/>
                </a:solidFill>
                <a:latin typeface="Times New Roman"/>
              </a:rPr>
              <a:t/>
            </a:r>
            <a:br>
              <a:rPr lang="ru-RU" sz="2000" b="1" dirty="0" smtClean="0">
                <a:solidFill>
                  <a:srgbClr val="7030A0"/>
                </a:solidFill>
                <a:latin typeface="Times New Roman"/>
              </a:rPr>
            </a:b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 финансирование МП "Развитие физической культуры и спорта в Варнавинском муниципальном округе" за 2025 год по плану направлено    4835,0 т.руб., исполнение 3976,2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т.руб.или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82,2% .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- расходы на мероприятиям по физкультуре и спорту в рамках муниципальной программы «Развитие физической культуры и спорта в Варнавинском муниципальном округе" , план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835,0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исполнено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822,8 т.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руб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или 98,5 к плану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- расходы на строительство лыжной базы – план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4000,0 т.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руб., исполнение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3153,4 т.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руб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, или 78,8 % к плану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Низкое выполнение плана обусловлено излишне запланированными средствами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7030A0"/>
                </a:solidFill>
              </a:rPr>
              <a:t>МП "Развитие культуры Варнавинского округа  "</a:t>
            </a:r>
            <a:br>
              <a:rPr lang="ru-RU" sz="1800" b="1" dirty="0" smtClean="0">
                <a:solidFill>
                  <a:srgbClr val="7030A0"/>
                </a:solidFill>
              </a:rPr>
            </a:br>
            <a:endParaRPr lang="ru-RU" sz="18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Обща сумма расходов по данной программе составила 109448,8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Расходы направлены :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dirty="0" smtClean="0"/>
              <a:t>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на предоставление субсидий учреждениям  культуры  Варнавинского округа в сумме 103848,7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подготовку проектно-сметной документации по котельным учреждений культуры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5320,1т.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руб.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-  	отражены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расходы на мероприятия в области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культуры 	280,0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т.руб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МП «Развитие образования Варнавинского округа»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480720"/>
          </a:xfrm>
        </p:spPr>
        <p:txBody>
          <a:bodyPr>
            <a:normAutofit fontScale="32500" lnSpcReduction="20000"/>
          </a:bodyPr>
          <a:lstStyle/>
          <a:p>
            <a:r>
              <a:rPr lang="ru-RU" sz="4800" b="1" i="1" dirty="0" smtClean="0"/>
              <a:t>"Дошкольное образование»</a:t>
            </a:r>
            <a:r>
              <a:rPr lang="ru-RU" sz="4800" dirty="0" smtClean="0"/>
              <a:t> </a:t>
            </a:r>
          </a:p>
          <a:p>
            <a:pPr marL="0" indent="0">
              <a:buNone/>
            </a:pPr>
            <a:r>
              <a:rPr lang="ru-RU" sz="4800" dirty="0"/>
              <a:t>План по расходам по данному подразделу за 2025 год составили   </a:t>
            </a:r>
            <a:r>
              <a:rPr lang="ru-RU" sz="4800" dirty="0" smtClean="0"/>
              <a:t>99050,4 т. </a:t>
            </a:r>
            <a:r>
              <a:rPr lang="ru-RU" sz="4800" dirty="0"/>
              <a:t>руб., исполнение     </a:t>
            </a:r>
            <a:r>
              <a:rPr lang="ru-RU" sz="4800" dirty="0" smtClean="0"/>
              <a:t>968351,2т. </a:t>
            </a:r>
            <a:r>
              <a:rPr lang="ru-RU" sz="4800" dirty="0" err="1"/>
              <a:t>руб</a:t>
            </a:r>
            <a:r>
              <a:rPr lang="ru-RU" sz="4800" dirty="0"/>
              <a:t>, или 97,8 % к плану, расходы  направлены на  предоставление субсидий на выполнение муниципальных заданий  муниципальным дошкольным учреждениям округа.</a:t>
            </a:r>
            <a:endParaRPr lang="ru-RU" sz="4800" dirty="0" smtClean="0"/>
          </a:p>
          <a:p>
            <a:r>
              <a:rPr lang="ru-RU" sz="4800" b="1" i="1" dirty="0" smtClean="0"/>
              <a:t>Общее образование"</a:t>
            </a:r>
            <a:endParaRPr lang="ru-RU" sz="4800" dirty="0" smtClean="0"/>
          </a:p>
          <a:p>
            <a:pPr marL="0" indent="0">
              <a:buNone/>
            </a:pPr>
            <a:r>
              <a:rPr lang="ru-RU" sz="4800" dirty="0" smtClean="0"/>
              <a:t>	</a:t>
            </a:r>
            <a:r>
              <a:rPr lang="ru-RU" sz="4800" dirty="0"/>
              <a:t>План по расходам бюджета за 2025 год </a:t>
            </a:r>
            <a:r>
              <a:rPr lang="ru-RU" sz="4800" dirty="0" smtClean="0"/>
              <a:t>составил   232053,5 т. </a:t>
            </a:r>
            <a:r>
              <a:rPr lang="ru-RU" sz="4800" dirty="0"/>
              <a:t>рублей , исполнение   </a:t>
            </a:r>
            <a:r>
              <a:rPr lang="ru-RU" sz="4800" dirty="0" smtClean="0"/>
              <a:t>222877,5 т. </a:t>
            </a:r>
            <a:r>
              <a:rPr lang="ru-RU" sz="4800" dirty="0"/>
              <a:t>руб. или  96,0 % от уточненного плана на год .Расходы направлены на содержание муниципальных общеобразовательных школ, и направлены на предоставление субсидий общеобразовательным школам на выполнение муниципального задания   .</a:t>
            </a:r>
          </a:p>
          <a:p>
            <a:r>
              <a:rPr lang="ru-RU" sz="4800" b="1" i="1" dirty="0" smtClean="0"/>
              <a:t>«Дополнительное образование»</a:t>
            </a:r>
            <a:endParaRPr lang="ru-RU" sz="4800" dirty="0" smtClean="0"/>
          </a:p>
          <a:p>
            <a:pPr marL="0" indent="0">
              <a:buNone/>
            </a:pPr>
            <a:r>
              <a:rPr lang="ru-RU" sz="4800" dirty="0" smtClean="0"/>
              <a:t>	</a:t>
            </a:r>
            <a:r>
              <a:rPr lang="ru-RU" sz="4800" dirty="0"/>
              <a:t>План по расходам по данному подразделу за 2025 год </a:t>
            </a:r>
            <a:r>
              <a:rPr lang="ru-RU" sz="4800" dirty="0" smtClean="0"/>
              <a:t>составили  50531,3т. </a:t>
            </a:r>
            <a:r>
              <a:rPr lang="ru-RU" sz="4800" dirty="0"/>
              <a:t>руб., исполнение     </a:t>
            </a:r>
            <a:r>
              <a:rPr lang="ru-RU" sz="4800" dirty="0" smtClean="0"/>
              <a:t>46727,0 т. </a:t>
            </a:r>
            <a:r>
              <a:rPr lang="ru-RU" sz="4800" dirty="0" err="1"/>
              <a:t>руб</a:t>
            </a:r>
            <a:r>
              <a:rPr lang="ru-RU" sz="4800" dirty="0"/>
              <a:t>, или 92,5 % к плану, расходы  направлены на  предоставление субсидий на выполнение муниципальных заданий  муниципальным  учреждениям дополнительного образования детей. Низкое выполнение плана обусловлено сокращением объема дотаций на выравнивание уровня бюджетной обеспеченности</a:t>
            </a:r>
            <a:r>
              <a:rPr lang="ru-RU" sz="4800" dirty="0" smtClean="0"/>
              <a:t>.</a:t>
            </a:r>
          </a:p>
          <a:p>
            <a:pPr marL="0" indent="0">
              <a:buNone/>
            </a:pPr>
            <a:r>
              <a:rPr lang="ru-RU" sz="4800" b="1" i="1" dirty="0" smtClean="0"/>
              <a:t>"Молодежная политика и оздоровление детей«</a:t>
            </a:r>
            <a:endParaRPr lang="ru-RU" sz="4800" dirty="0" smtClean="0"/>
          </a:p>
          <a:p>
            <a:pPr marL="0" indent="0">
              <a:buNone/>
            </a:pPr>
            <a:r>
              <a:rPr lang="ru-RU" sz="4800" dirty="0"/>
              <a:t>	По данному подразделу за 2025 год уточненный план по расходам составил    </a:t>
            </a:r>
            <a:r>
              <a:rPr lang="ru-RU" sz="4800" dirty="0" smtClean="0"/>
              <a:t>978,5т. </a:t>
            </a:r>
            <a:r>
              <a:rPr lang="ru-RU" sz="4800" dirty="0"/>
              <a:t>рублей, исполнение     </a:t>
            </a:r>
            <a:r>
              <a:rPr lang="ru-RU" sz="4800" dirty="0" smtClean="0"/>
              <a:t>958.6 т. </a:t>
            </a:r>
            <a:r>
              <a:rPr lang="ru-RU" sz="4800" dirty="0"/>
              <a:t>рублей или 98,0  % от уточненного плана на год , расходы направлены на организацию разъяснительной, образовательной и профилактической работы по различным направлениям с  детьми и </a:t>
            </a:r>
            <a:r>
              <a:rPr lang="ru-RU" sz="4800" dirty="0" smtClean="0"/>
              <a:t>молодежью.</a:t>
            </a:r>
          </a:p>
          <a:p>
            <a:pPr>
              <a:buNone/>
            </a:pPr>
            <a:r>
              <a:rPr lang="ru-RU" sz="4800" b="1" i="1" dirty="0" smtClean="0"/>
              <a:t>	"Другие вопросы в области образования"</a:t>
            </a:r>
            <a:endParaRPr lang="ru-RU" sz="4800" dirty="0" smtClean="0"/>
          </a:p>
          <a:p>
            <a:pPr marL="0" indent="0">
              <a:buNone/>
            </a:pPr>
            <a:r>
              <a:rPr lang="ru-RU" sz="4800" dirty="0" smtClean="0"/>
              <a:t>	По данному подразделу за 2025 год план по  расходам составил  71852,9 т. рублей , исполнение 67839,0 т. рублей или  94,4 % от уточненного плана на год,</a:t>
            </a:r>
            <a:r>
              <a:rPr lang="ru-RU" sz="4800" i="1" dirty="0" smtClean="0"/>
              <a:t> </a:t>
            </a:r>
            <a:r>
              <a:rPr lang="ru-RU" sz="4800" dirty="0" smtClean="0"/>
              <a:t>Расходы направлены на содержание районного управления образования, централизованной бухгалтерии.</a:t>
            </a:r>
            <a:r>
              <a:rPr lang="ru-RU" dirty="0" smtClean="0"/>
              <a:t> </a:t>
            </a:r>
            <a:endParaRPr lang="ru-RU" sz="4800" dirty="0" smtClean="0"/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800" dirty="0" smtClean="0"/>
          </a:p>
          <a:p>
            <a:pPr>
              <a:buFontTx/>
              <a:buChar char="-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</a:rPr>
              <a:t>ЧТО ТАКОЕ ОТЧЕТ ОБ ИСПОЛНЕНИИ БЮДЖЕТА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88062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 об исполнении бюджета содержит данные об исполнении бюджета по доходам, расходам и источникам финансирования дефицита бюджета в соответствии с бюджетной классификацией Российской Федерации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Годовой отчет об исполнении бюджета подлежит рассмотрению Советом депутатов Варнавинского муниципального округа и утверждается решением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Решением Совета депутатов Варнавинского муниципального округа об исполнении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бюджета утверждается отчет об исполнении бюджета за отчетный финансовый год с указанием общего объема доходов, расходов и дефицита (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профицита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бюджета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отчете об исполнении бюджета указывается сколько и каких доходов поступило в бюджет за год и на какие цели эти денежные средства были израсходованы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МП "Информационное общество Варнавинского муниципального округа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рамках муниципальной программы </a:t>
            </a:r>
            <a:r>
              <a:rPr lang="ru-RU" b="1" dirty="0"/>
              <a:t>"</a:t>
            </a:r>
            <a:r>
              <a:rPr lang="ru-RU" dirty="0"/>
              <a:t>Информационное общество Варнавинского муниципального округа Нижегородской области» </a:t>
            </a:r>
            <a:r>
              <a:rPr lang="ru-RU" dirty="0" smtClean="0"/>
              <a:t>отражены расходы </a:t>
            </a:r>
            <a:r>
              <a:rPr lang="ru-RU" dirty="0"/>
              <a:t>на содержание  средств массой информации   Редакция газеты «Новый путь». План по расходам за </a:t>
            </a:r>
            <a:r>
              <a:rPr lang="ru-RU" dirty="0" smtClean="0"/>
              <a:t>2025 </a:t>
            </a:r>
            <a:r>
              <a:rPr lang="ru-RU" dirty="0"/>
              <a:t>год </a:t>
            </a:r>
            <a:r>
              <a:rPr lang="ru-RU" dirty="0" smtClean="0"/>
              <a:t>4678,9 </a:t>
            </a:r>
            <a:r>
              <a:rPr lang="ru-RU" dirty="0" err="1" smtClean="0"/>
              <a:t>т.руб</a:t>
            </a:r>
            <a:r>
              <a:rPr lang="ru-RU" dirty="0"/>
              <a:t>., исполнение   </a:t>
            </a:r>
            <a:r>
              <a:rPr lang="ru-RU" dirty="0" smtClean="0"/>
              <a:t>4542,3 т. </a:t>
            </a:r>
            <a:r>
              <a:rPr lang="ru-RU" dirty="0" err="1"/>
              <a:t>руб.или</a:t>
            </a:r>
            <a:r>
              <a:rPr lang="ru-RU" dirty="0"/>
              <a:t>  </a:t>
            </a:r>
            <a:r>
              <a:rPr lang="ru-RU" dirty="0" smtClean="0"/>
              <a:t>97,0  </a:t>
            </a:r>
            <a:r>
              <a:rPr lang="ru-RU" dirty="0"/>
              <a:t>% к плану на </a:t>
            </a:r>
            <a:r>
              <a:rPr lang="ru-RU" dirty="0" smtClean="0"/>
              <a:t>год</a:t>
            </a:r>
            <a:r>
              <a:rPr lang="ru-RU" dirty="0"/>
              <a:t>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1600" b="1" dirty="0" smtClean="0">
                <a:solidFill>
                  <a:srgbClr val="7030A0"/>
                </a:solidFill>
              </a:rPr>
              <a:t>МП "Обеспечение общественного порядка и противодейтсвия преступности в Варнавинском муниципальном округе Нижегородской области «</a:t>
            </a:r>
            <a:endParaRPr lang="ru-RU" sz="16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Прошли программные расходы, план составил 118,1т.руб.,исполнение 35,8т.руб. или  30,3 % к плану на год.,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0"/>
            <a:ext cx="6482681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600" dirty="0" smtClean="0">
                <a:solidFill>
                  <a:srgbClr val="7030A0"/>
                </a:solidFill>
              </a:rPr>
              <a:t>И</a:t>
            </a:r>
            <a:r>
              <a:rPr lang="x-none" sz="1600" dirty="0" smtClean="0">
                <a:solidFill>
                  <a:srgbClr val="7030A0"/>
                </a:solidFill>
              </a:rPr>
              <a:t>нформация о социально-экономическом состоянии</a:t>
            </a:r>
            <a:r>
              <a:rPr lang="ru-RU" sz="1600" dirty="0" smtClean="0">
                <a:solidFill>
                  <a:srgbClr val="7030A0"/>
                </a:solidFill>
              </a:rPr>
              <a:t> Варнавинского муниципального округа</a:t>
            </a:r>
            <a:br>
              <a:rPr lang="ru-RU" sz="1600" dirty="0" smtClean="0">
                <a:solidFill>
                  <a:srgbClr val="7030A0"/>
                </a:solidFill>
              </a:rPr>
            </a:br>
            <a:r>
              <a:rPr lang="ru-RU" sz="1600" dirty="0" smtClean="0">
                <a:solidFill>
                  <a:srgbClr val="7030A0"/>
                </a:solidFill>
              </a:rPr>
              <a:t>за 2025 год</a:t>
            </a: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836712"/>
            <a:ext cx="6347714" cy="5204651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4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период</a:t>
            </a:r>
            <a:r>
              <a:rPr lang="ru-R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отгружено товаров собственного производства, выполнено работ и услуг по полному кругу организаций на сумму 2181,8 млн. руб. (125,0% к соответствующему периоду 2023 года), в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разрезе видов экономической деятельности: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обрабатывающая промышленность – 28,2% (614,4 млн. руб.);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производство пара –5,0% (109,4 млн. руб.);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водоснабжение – 0,6% (13,5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сельское и лесное хозяйство – 47,3% (1032,1 млн. руб.);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строительство – 3,9% (84,2 млн. руб.);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здравоохранение и социальное обеспечение – 8,7% (189,8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торговля –2,7%  (59,0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транспортировка и хранение – 1,5% (31,8 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деятельность по операциям с недвижимым имуществом – 0,08% (1,8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образование – 0,2% (4,2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культура и спорт – 0,02% (0,4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деятельность гостиниц и предприятий общепита – 0,2% (5,0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прочие –  1,6</a:t>
            </a:r>
            <a:r>
              <a:rPr lang="en-US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(36,2 млн. руб.).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2160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rgbClr val="7030A0"/>
                </a:solidFill>
              </a:rPr>
              <a:t>Основные показатели сельскохозяйственного производства</a:t>
            </a:r>
            <a:endParaRPr lang="ru-RU" sz="2000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620690"/>
          <a:ext cx="9144000" cy="6834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6159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Показатели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Ед. изм.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2023 год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2024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Темп роста, 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5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Поголовье крупного рогатого скота на конец отчётного периода, всего,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т.ч. коров продуктивного стада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голов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99,8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8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x-none" sz="12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Объёмы производства продукции животноводства: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тонн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159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 panose="05050102010706020507" pitchFamily="18" charset="2"/>
                        <a:buChar char=""/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молоко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563,7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495,6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486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 panose="05050102010706020507" pitchFamily="18" charset="2"/>
                        <a:buChar char=""/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мясо (скот и птица на убой в живом весе)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87,4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159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 panose="05050102010706020507" pitchFamily="18" charset="2"/>
                        <a:buChar char=""/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получено яиц, тыс.штук.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770,0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750,5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247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Посевные площади сельскохозяйственных культур, в т.ч.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3685" algn="l"/>
                          <a:tab pos="319405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зерновых и зернобобовых культур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тыс. га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5,346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1,145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1,19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103,9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71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Валовой сбор: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зерновые и зернобобовые культуры (после доработки)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картофель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овощи открытого грунта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овощи закрытого грунта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тонн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1910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71,2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110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1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Урожайность зерновых культур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ц/га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11,43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68,4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16632"/>
            <a:ext cx="6347713" cy="864096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показатели развития сферы малого и среднего предпринимательства (МСП) по состоянию на 01.01.2026 г.</a:t>
            </a:r>
            <a:br>
              <a:rPr lang="ru-RU" sz="1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76775"/>
              </p:ext>
            </p:extLst>
          </p:nvPr>
        </p:nvGraphicFramePr>
        <p:xfrm>
          <a:off x="0" y="620686"/>
          <a:ext cx="9144000" cy="10914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39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Ед. изм.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месяцев  2023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 месяцев 2024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Комментарий  </a:t>
                      </a:r>
                      <a:r>
                        <a:rPr lang="ru-RU" sz="11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(в случае значительного отклонения показателя)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4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субъектов МСП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средние организации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малые и микропредприятия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индивидуальные предприниматели (ИП)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42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самозанятые граждане,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зафиксировавшие свой статус и применяющие специальный налоговый режим «Налог на профессиональный доход»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данным ФНС на 01.01.2025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49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 Среднесписочная численность работников МСП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чел.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4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в средних организациях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9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на малых и микропредприятиях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99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наемные работники у ИП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1804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 Доля занятых в МСП в общей численности занятых в экономике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муниципального округа (городского, муниципального округа)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расчет включена численность работников на  малых и микропредприятиях, ИП и наемных работников у ИП, самозанятых граждан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608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Отгружено товаров собственного производства, выполнено работ и услуг собственными силами на малых предприятиях (включая микропредприятия)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тыс. руб.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640,2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722,6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2079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 Доля малого бизнеса в объеме отгруженной продукции в экономике </a:t>
                      </a:r>
                      <a:r>
                        <a:rPr lang="ru-RU" sz="12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муниципального округа (городского, муниципального округа)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024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6. Объем инвестиций в сфере малого бизнеса (малые и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микропредприятия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, ИП)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тыс. руб.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104090,0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106781,0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 инвестиций по видам деятельности (млн. руб.):</a:t>
            </a:r>
            <a:endParaRPr lang="ru-RU" sz="2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310954"/>
              </p:ext>
            </p:extLst>
          </p:nvPr>
        </p:nvGraphicFramePr>
        <p:xfrm>
          <a:off x="1403648" y="1268760"/>
          <a:ext cx="5976663" cy="5387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0117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x-none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чистым видам экономической деятельности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x-none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Отчетный период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Уд. вес, %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x-none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Сельское хозяйство, охота и лесное хозяйство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12,8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x-none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Обрабатывающая промышленность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0117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</a:t>
                      </a:r>
                      <a:r>
                        <a:rPr lang="x-non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роизводство и распределение электроэнергии, 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пара</a:t>
                      </a:r>
                      <a:r>
                        <a:rPr lang="x-non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и воды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105,1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</a:t>
                      </a:r>
                      <a:r>
                        <a:rPr lang="x-none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троительство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(уточнено)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Торговля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Образование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Культура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0,03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Здравоохранение и социальное  обеспечение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Управление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x-none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Прочие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4,27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63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x-none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Всего: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330,0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7213600" algn="l"/>
                          <a:tab pos="7467600" algn="l"/>
                        </a:tabLs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МУНИЦИПАЛЬНЫЙ ДОЛГ ЗА 2025 ГОД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700808"/>
            <a:ext cx="6347714" cy="4340555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1538" y="1857364"/>
            <a:ext cx="3214710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ОСНОВНОЙ ДОЛГ ПО БЮДЖЕТНЫМ КРЕДИТАМ НА 01.01.2026Г.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3929066"/>
            <a:ext cx="314327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РАСХОДЫ НА ОБСЛУЖИВАНИЕ МУНИЦИПАЛЬНОГО ДОЛГА</a:t>
            </a:r>
            <a:endParaRPr lang="ru-RU" b="1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4429124" y="2285992"/>
            <a:ext cx="114300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4429124" y="4429132"/>
            <a:ext cx="114300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00760" y="1928802"/>
            <a:ext cx="1071570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0 Т.РУБ.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00760" y="4000504"/>
            <a:ext cx="1071570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0</a:t>
            </a:r>
          </a:p>
          <a:p>
            <a:pPr algn="ctr"/>
            <a:r>
              <a:rPr lang="ru-RU" b="1" dirty="0" smtClean="0"/>
              <a:t>Т.РУБ.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32656"/>
            <a:ext cx="7202761" cy="72008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СОБЛЮДЕНИЕ  ТРЕБОВАНИЙ  БЮДЖЕТНОГО ЗАКОНОДАТЕЛЬСТВА</a:t>
            </a:r>
            <a:br>
              <a:rPr lang="ru-RU" sz="1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42984"/>
          <a:ext cx="9144000" cy="571501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666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Требование нормативного документа</a:t>
                      </a:r>
                      <a:endParaRPr lang="ru-RU" sz="14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Нормативный документ</a:t>
                      </a:r>
                      <a:endParaRPr lang="ru-RU" sz="14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Условие</a:t>
                      </a:r>
                      <a:endParaRPr lang="ru-RU" sz="14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Соответствие</a:t>
                      </a:r>
                      <a:r>
                        <a:rPr lang="ru-RU" sz="1400" baseline="0" dirty="0" smtClean="0"/>
                        <a:t> требованиям бюджетного кодекса</a:t>
                      </a:r>
                      <a:endParaRPr lang="ru-RU" sz="1400" b="1" dirty="0"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361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Предельный объем дефицита бюджета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Бюджетный кодекс РФ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Не должен превышать установленного Бюджетным кодексов предела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Соответствует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666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Отношение текущих расходов к доходам бюджета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Бюджетный кодекс РФ</a:t>
                      </a:r>
                      <a:endParaRPr lang="ru-RU" sz="14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Менее 100 %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Соответствует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361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Отношение расходов</a:t>
                      </a:r>
                      <a:r>
                        <a:rPr lang="ru-RU" sz="1400" b="1" baseline="0" dirty="0" smtClean="0"/>
                        <a:t> на обслуживание долга к общим расходам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Бюджетный кодекс РФ</a:t>
                      </a:r>
                      <a:endParaRPr lang="ru-RU" sz="14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Не должно превышать 15% расходов бюджета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Соответствует</a:t>
                      </a:r>
                      <a:endParaRPr lang="ru-RU" sz="14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445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Предельный объем муниципального долга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Бюджетный кодекс РФ</a:t>
                      </a:r>
                      <a:endParaRPr lang="ru-RU" sz="14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Не должен</a:t>
                      </a:r>
                      <a:r>
                        <a:rPr lang="ru-RU" sz="1400" b="1" baseline="0" dirty="0" smtClean="0"/>
                        <a:t> превышать утвержденный объем доходов районного бюджета без учета утвержденного объема безвозмездных поступлений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Соответствует</a:t>
                      </a:r>
                      <a:endParaRPr lang="ru-RU" sz="14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332656"/>
            <a:ext cx="7416824" cy="5976664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     </a:t>
            </a:r>
            <a:r>
              <a:rPr lang="ru-RU" sz="1800" b="1" dirty="0" smtClean="0">
                <a:solidFill>
                  <a:srgbClr val="7030A0"/>
                </a:solidFill>
              </a:rPr>
              <a:t>ТЕРМИНЫ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	бюджет</a:t>
            </a:r>
            <a:r>
              <a:rPr lang="ru-RU" sz="1200" dirty="0" smtClean="0"/>
              <a:t> </a:t>
            </a:r>
            <a:r>
              <a:rPr lang="ru-RU" sz="1200" dirty="0"/>
              <a:t>– форма образования и расходования денежных средств, предназначенных для финансового обеспечения задач и </a:t>
            </a:r>
            <a:r>
              <a:rPr lang="ru-RU" sz="1200" dirty="0" smtClean="0"/>
              <a:t>функций государства </a:t>
            </a:r>
            <a:r>
              <a:rPr lang="ru-RU" sz="1200" dirty="0"/>
              <a:t>и местного с</a:t>
            </a:r>
            <a:r>
              <a:rPr lang="ru-RU" sz="1200" dirty="0" smtClean="0"/>
              <a:t>амоуправления</a:t>
            </a:r>
            <a:r>
              <a:rPr lang="ru-RU" sz="1200" dirty="0"/>
              <a:t>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консолидированный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бюджет </a:t>
            </a:r>
            <a:r>
              <a:rPr lang="ru-RU" sz="1200" dirty="0"/>
              <a:t>– свод бюджетов бюджетной системы Российской Федерации на соответствующей территории (</a:t>
            </a:r>
            <a:r>
              <a:rPr lang="ru-RU" sz="1200" dirty="0" smtClean="0"/>
              <a:t>за исключением </a:t>
            </a:r>
            <a:r>
              <a:rPr lang="ru-RU" sz="1200" dirty="0"/>
              <a:t>бюджетов государственных внебюджетных фондов) без учета межбюджетных трансфертов между этими бюджетами.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бюджетные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ассигнования </a:t>
            </a:r>
            <a:r>
              <a:rPr lang="ru-RU" sz="1200" dirty="0"/>
              <a:t>– предельные объемы денежных средств, предусмотренных в соответствующем финансовом году </a:t>
            </a:r>
            <a:r>
              <a:rPr lang="ru-RU" sz="1200" dirty="0" smtClean="0"/>
              <a:t>для исполнения </a:t>
            </a:r>
            <a:r>
              <a:rPr lang="ru-RU" sz="1200" dirty="0"/>
              <a:t>бюджетных обязательств.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бюджет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программный </a:t>
            </a:r>
            <a:r>
              <a:rPr lang="ru-RU" sz="1200" dirty="0"/>
              <a:t>– бюджет, сформированный на основе муниципальных программ.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муниципальная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программа </a:t>
            </a:r>
            <a:r>
              <a:rPr lang="ru-RU" sz="1200" dirty="0"/>
              <a:t>– система мероприятий и инструментов государственной политики, обеспечивающих в рамках </a:t>
            </a:r>
            <a:r>
              <a:rPr lang="ru-RU" sz="1200" dirty="0" smtClean="0"/>
              <a:t>реализации ключевых </a:t>
            </a:r>
            <a:r>
              <a:rPr lang="ru-RU" sz="1200" dirty="0"/>
              <a:t>муниципальных функций достижение приоритетов и целей государственной политики в сфере социально </a:t>
            </a:r>
            <a:r>
              <a:rPr lang="ru-RU" sz="1200" dirty="0" smtClean="0"/>
              <a:t>экономического развития </a:t>
            </a:r>
            <a:r>
              <a:rPr lang="ru-RU" sz="1200" dirty="0"/>
              <a:t>и безопасности.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доходы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бюджета </a:t>
            </a:r>
            <a:r>
              <a:rPr lang="ru-RU" sz="1200" dirty="0"/>
              <a:t>– поступающие в бюджет денежные средства, за исключением средств, являющихся в соответствии с </a:t>
            </a:r>
            <a:r>
              <a:rPr lang="ru-RU" sz="1200" dirty="0" smtClean="0"/>
              <a:t>Бюджетным кодексом </a:t>
            </a:r>
            <a:r>
              <a:rPr lang="ru-RU" sz="1200" dirty="0"/>
              <a:t>Российской Федерации источниками финансирования дефицита бюджета.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профицит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бюджета </a:t>
            </a:r>
            <a:r>
              <a:rPr lang="ru-RU" sz="1200" dirty="0"/>
              <a:t>– превышение доходов бюджета над его расходами.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дефицит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бюджета </a:t>
            </a:r>
            <a:r>
              <a:rPr lang="ru-RU" sz="1200" dirty="0"/>
              <a:t>– превышение расходов бюджета над его доходами.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расходы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бюджета </a:t>
            </a:r>
            <a:r>
              <a:rPr lang="ru-RU" sz="1200" dirty="0"/>
              <a:t>– выплачиваемые из бюджета денежные средства, за исключением средств, являющихся в соответствии с </a:t>
            </a:r>
            <a:r>
              <a:rPr lang="ru-RU" sz="1200" dirty="0" smtClean="0"/>
              <a:t>Бюджетным кодексом </a:t>
            </a:r>
            <a:r>
              <a:rPr lang="ru-RU" sz="1200" dirty="0"/>
              <a:t>Российской Федерации источниками финансирования дефицита бюджета.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дотации</a:t>
            </a:r>
            <a:r>
              <a:rPr lang="ru-RU" sz="1200" dirty="0" smtClean="0"/>
              <a:t> </a:t>
            </a:r>
            <a:r>
              <a:rPr lang="ru-RU" sz="1200" dirty="0"/>
              <a:t>– межбюджетные трансферты, предоставляемые на безвозмездной и безвозвратной основе.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межбюджетные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</a:rPr>
              <a:t>трансферты </a:t>
            </a:r>
            <a:r>
              <a:rPr lang="ru-RU" sz="1200" dirty="0"/>
              <a:t>– средства, предоставляемые одним бюджетом бюджетной системы Российской Федерации </a:t>
            </a:r>
            <a:r>
              <a:rPr lang="ru-RU" sz="1200" dirty="0" smtClean="0"/>
              <a:t>другому бюджету </a:t>
            </a:r>
            <a:r>
              <a:rPr lang="ru-RU" sz="1200" dirty="0"/>
              <a:t>бюджетной системы Российской Федерации.</a:t>
            </a:r>
            <a:br>
              <a:rPr lang="ru-RU" sz="1200" dirty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субвенции</a:t>
            </a:r>
            <a:r>
              <a:rPr lang="ru-RU" sz="1200" dirty="0" smtClean="0"/>
              <a:t> </a:t>
            </a:r>
            <a:r>
              <a:rPr lang="ru-RU" sz="1200" dirty="0"/>
              <a:t>– целевые средства на обеспечение передаваемых </a:t>
            </a:r>
            <a:r>
              <a:rPr lang="ru-RU" sz="1200" dirty="0" smtClean="0"/>
              <a:t>полномочий</a:t>
            </a:r>
            <a:br>
              <a:rPr lang="ru-RU" sz="1200" dirty="0" smtClean="0"/>
            </a:br>
            <a:r>
              <a:rPr lang="ru-RU" sz="1200" dirty="0" smtClean="0"/>
              <a:t>	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</a:rPr>
              <a:t>субсидии</a:t>
            </a:r>
            <a:r>
              <a:rPr lang="ru-RU" sz="1200" dirty="0" smtClean="0"/>
              <a:t>- межбюджетные </a:t>
            </a:r>
            <a:r>
              <a:rPr lang="ru-RU" sz="1200" dirty="0"/>
              <a:t>трансферты, предоставляемые бюджетам </a:t>
            </a:r>
            <a:r>
              <a:rPr lang="ru-RU" sz="1200" dirty="0" smtClean="0"/>
              <a:t>, </a:t>
            </a:r>
            <a:r>
              <a:rPr lang="ru-RU" sz="1200" dirty="0"/>
              <a:t>предоставляемые бюджетам субъектов Российской Федерации в целях </a:t>
            </a:r>
            <a:r>
              <a:rPr lang="ru-RU" sz="1200" dirty="0" err="1"/>
              <a:t>софинансирования</a:t>
            </a:r>
            <a:r>
              <a:rPr lang="ru-RU" sz="1200" dirty="0"/>
              <a:t> расходных обязательств, возникающих при выполнении полномочий органов </a:t>
            </a:r>
            <a:r>
              <a:rPr lang="ru-RU" sz="1200" dirty="0" smtClean="0"/>
              <a:t>власти разного уровня.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416309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cs typeface="Times New Roman" pitchFamily="18" charset="0"/>
              </a:rPr>
              <a:t>Контактная информация финансового управления администрации Варнавинского муниципального округа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564327"/>
            <a:ext cx="7418785" cy="3744416"/>
          </a:xfr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Финансовое управление администрации Варнавинского муниципального округа Нижегородской области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Местонахождение : 606760, Нижегородская область, р.п.Варнавино, пл.Советская д.1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Начальник финансового управления :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Серебрякова  Наталья Викторовна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Контактный телефон : (883158) 3-56-47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 электронной почты : 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fovarnav@mail.ru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График работы : понедельник-четверг  с 8-00 до 17-00     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Пятница –с 8-00 до 16-00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Перерыв на обед : с 12-00 до 13-00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Выходные дни : суббота-воскресенье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5308743"/>
            <a:ext cx="1406838" cy="1447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954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1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ИСПОЛНЕНИЕ БЮДЖЕТА </a:t>
            </a:r>
            <a:r>
              <a:rPr lang="ru-RU" sz="31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ДОХОДАМ </a:t>
            </a:r>
            <a:br>
              <a:rPr lang="ru-RU" sz="31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31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 2023-2025 Г.Г </a:t>
            </a:r>
            <a:r>
              <a:rPr lang="ru-RU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1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ДОХОДАМ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годах ,    </a:t>
            </a:r>
            <a:r>
              <a:rPr lang="ru-RU" sz="2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т.руб.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22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974492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</a:rPr>
              <a:t>ДИНАМИКА НАЛОГОВЫХ И НЕНАЛОГОВЫХ ДОХОДОВ ЗА 2023-2025 Г.Г, т.руб</a:t>
            </a:r>
            <a:r>
              <a:rPr lang="ru-RU" sz="3200" dirty="0" smtClean="0">
                <a:solidFill>
                  <a:srgbClr val="FF0000"/>
                </a:solidFill>
              </a:rPr>
              <a:t>.</a:t>
            </a:r>
            <a:endParaRPr lang="ru-RU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856619"/>
              </p:ext>
            </p:extLst>
          </p:nvPr>
        </p:nvGraphicFramePr>
        <p:xfrm>
          <a:off x="500034" y="1571612"/>
          <a:ext cx="8429684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14298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  <a:t>БЕЗВОЗМЕЗДНЫЕ ПОСТУПЛЕНИЯ </a:t>
            </a:r>
            <a:b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  <a:t>ЗА 2025  ГОД ,      </a:t>
            </a:r>
            <a:r>
              <a:rPr lang="ru-RU" sz="2000" dirty="0" smtClean="0">
                <a:solidFill>
                  <a:srgbClr val="7030A0"/>
                </a:solidFill>
                <a:cs typeface="Times New Roman" pitchFamily="18" charset="0"/>
              </a:rPr>
              <a:t>Т.РУБ.</a:t>
            </a:r>
            <a: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  <a:t>.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1571612"/>
            <a:ext cx="2571768" cy="164307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ДОТАЦИИ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223056,4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00760" y="1643050"/>
            <a:ext cx="2714644" cy="15716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СУБВЕНЦИИ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240718,6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58" y="4643446"/>
            <a:ext cx="2571768" cy="1714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СУБСИДИИ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86690,6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891000" y="4749126"/>
            <a:ext cx="2714644" cy="160883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ИНЫЕ МЕЖБЮДЖЕТНЫЕ ТРАНСФЕРТЫ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24840,7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86116" y="3214686"/>
            <a:ext cx="2428892" cy="150019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ВСЕГО </a:t>
            </a:r>
          </a:p>
          <a:p>
            <a:pPr algn="ctr"/>
            <a:r>
              <a:rPr lang="ru-RU" b="1" dirty="0" smtClean="0"/>
              <a:t>ПОСТУПИЛО</a:t>
            </a:r>
          </a:p>
          <a:p>
            <a:pPr algn="ctr"/>
            <a:r>
              <a:rPr lang="ru-RU" b="1" dirty="0" smtClean="0"/>
              <a:t>575306,3</a:t>
            </a:r>
            <a:endParaRPr lang="ru-RU" b="1" dirty="0"/>
          </a:p>
        </p:txBody>
      </p:sp>
      <p:sp>
        <p:nvSpPr>
          <p:cNvPr id="10" name="Стрелка вниз 9"/>
          <p:cNvSpPr/>
          <p:nvPr/>
        </p:nvSpPr>
        <p:spPr>
          <a:xfrm rot="18801792">
            <a:off x="2874971" y="3038607"/>
            <a:ext cx="500066" cy="46017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 rot="19228609">
            <a:off x="5685044" y="3002520"/>
            <a:ext cx="411912" cy="502836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лево 11"/>
          <p:cNvSpPr/>
          <p:nvPr/>
        </p:nvSpPr>
        <p:spPr>
          <a:xfrm rot="2073932">
            <a:off x="5615435" y="4482094"/>
            <a:ext cx="362019" cy="563473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20223469">
            <a:off x="2908023" y="4483948"/>
            <a:ext cx="412475" cy="565157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0"/>
            <a:ext cx="7274769" cy="11967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ФАКТИЧЕСКОЕ ПОСТУПЛЕНИЕ ДОХОДОВ в РАЗРЕЗЕ ОСНОВНЫХ ВИДОВ ДОХОДОВ ЗА 2025 ГОД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943815"/>
              </p:ext>
            </p:extLst>
          </p:nvPr>
        </p:nvGraphicFramePr>
        <p:xfrm>
          <a:off x="-2" y="980728"/>
          <a:ext cx="9144002" cy="11185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3930">
                  <a:extLst>
                    <a:ext uri="{9D8B030D-6E8A-4147-A177-3AD203B41FA5}">
                      <a16:colId xmlns:a16="http://schemas.microsoft.com/office/drawing/2014/main" val="321313117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4804264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11829297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53337642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56426894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290495380"/>
                    </a:ext>
                  </a:extLst>
                </a:gridCol>
                <a:gridCol w="899592">
                  <a:extLst>
                    <a:ext uri="{9D8B030D-6E8A-4147-A177-3AD203B41FA5}">
                      <a16:colId xmlns:a16="http://schemas.microsoft.com/office/drawing/2014/main" val="1520092703"/>
                    </a:ext>
                  </a:extLst>
                </a:gridCol>
              </a:tblGrid>
              <a:tr h="10873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Первоначальный план 2025 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Уточненный план на  01.01.2026 г.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отклонения уточненного плана от  первоначального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за 2025г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исполнения к первоначальному плану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%исполнения к уточненному плану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1308001"/>
                  </a:ext>
                </a:extLst>
              </a:tr>
              <a:tr h="39714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 доходов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762075,0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855335,3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821372,0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7647525"/>
                  </a:ext>
                </a:extLst>
              </a:tr>
              <a:tr h="37568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Налоговые доходы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241359,6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241359,6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236364,9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7861492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201976,5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201976,5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197489,7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3745165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Акцизы на нефтепродукты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16306,4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16306,4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16098,5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2705427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Единый сельхозналог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424764"/>
                  </a:ext>
                </a:extLst>
              </a:tr>
              <a:tr h="35629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1882,9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6906072"/>
                  </a:ext>
                </a:extLst>
              </a:tr>
              <a:tr h="2882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Упрощенная система налогообложения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9673,3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9673,3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10436,1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8935172"/>
                  </a:ext>
                </a:extLst>
              </a:tr>
              <a:tr h="24832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Единый налог на вмененный доход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26330106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Налог на имущество физическихлиц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4382,0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3763,4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2958644"/>
                  </a:ext>
                </a:extLst>
              </a:tr>
              <a:tr h="22322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3914,3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2900865"/>
                  </a:ext>
                </a:extLst>
              </a:tr>
              <a:tr h="39714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Государственная пошлина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3225,6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2616,6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9232850"/>
                  </a:ext>
                </a:extLst>
              </a:tr>
              <a:tr h="27253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Неналоговые доходы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6028,8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6562,7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9729,9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148,3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8727525"/>
                  </a:ext>
                </a:extLst>
              </a:tr>
              <a:tr h="44645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арендной платы за землю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0365801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1653,7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1010,1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4790539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доходы от использования имущества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0041430"/>
                  </a:ext>
                </a:extLst>
              </a:tr>
              <a:tr h="44645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Плата по соглашениям об установлении сервитута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6951777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перечисления части прибыли Муниципальных унитарных предприятий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416043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Плата за негативное воздействие на окр среду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4689769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доходы от компенсации затрат бюджетов муницип. Районов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2718,6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4261869"/>
                  </a:ext>
                </a:extLst>
              </a:tr>
              <a:tr h="1830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приватизации имущества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711,9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7831576"/>
                  </a:ext>
                </a:extLst>
              </a:tr>
              <a:tr h="1889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 от продажи земли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967,1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3156685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Плата за увеличение земельных участков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963741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Штрафы, санкции, возмещение ущерба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0498128"/>
                  </a:ext>
                </a:extLst>
              </a:tr>
              <a:tr h="22322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 неналоговые доходы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8515972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Безвозмездные поступления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514686,6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607413,0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575277,2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368047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Безвозмездные поступления от других бюджетов бюджетной системы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514686,6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607442,1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575306,3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1529077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Дотации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247840,4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247840,4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223056,4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9366499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Субсидии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36454,4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87856,4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86690,6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237,</a:t>
                      </a:r>
                      <a:r>
                        <a:rPr lang="ru-RU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8540021"/>
                  </a:ext>
                </a:extLst>
              </a:tr>
              <a:tr h="29763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Субвенции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230333,6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246904,6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240718,6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5189058"/>
                  </a:ext>
                </a:extLst>
              </a:tr>
              <a:tr h="20005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Иные межбюджетные трансферты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24840,7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42681,6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24840,7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42681,6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197925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062338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ru-RU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0703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72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  <a:t>ИСПОЛНЕНИЕ БЮДЖЕТА ПО РАСХОДАМ ЗА 2023-2025</a:t>
            </a:r>
            <a:r>
              <a:rPr lang="ru-RU" sz="3200" dirty="0">
                <a:solidFill>
                  <a:srgbClr val="7030A0"/>
                </a:solidFill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cs typeface="Times New Roman" pitchFamily="18" charset="0"/>
              </a:rPr>
              <a:t>г.г</a:t>
            </a:r>
            <a: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  <a:t>.,  </a:t>
            </a:r>
            <a:r>
              <a:rPr lang="ru-RU" sz="3200" dirty="0" err="1" smtClean="0">
                <a:solidFill>
                  <a:srgbClr val="7030A0"/>
                </a:solidFill>
                <a:cs typeface="Times New Roman" pitchFamily="18" charset="0"/>
              </a:rPr>
              <a:t>т.руб</a:t>
            </a:r>
            <a:r>
              <a:rPr lang="ru-RU" sz="3200" dirty="0" smtClean="0">
                <a:solidFill>
                  <a:srgbClr val="7030A0"/>
                </a:solidFill>
                <a:cs typeface="Times New Roman" pitchFamily="18" charset="0"/>
              </a:rPr>
              <a:t>.</a:t>
            </a:r>
            <a:endParaRPr lang="ru-RU" sz="3200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346850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Исполнение бюджета в разрезе подразделов расходов 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b="1" dirty="0" smtClean="0">
                <a:solidFill>
                  <a:srgbClr val="7030A0"/>
                </a:solidFill>
              </a:rPr>
              <a:t>за 2025</a:t>
            </a:r>
            <a:br>
              <a:rPr lang="ru-RU" sz="2000" b="1" dirty="0" smtClean="0">
                <a:solidFill>
                  <a:srgbClr val="7030A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 год</a:t>
            </a: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950943"/>
              </p:ext>
            </p:extLst>
          </p:nvPr>
        </p:nvGraphicFramePr>
        <p:xfrm>
          <a:off x="-53752" y="620687"/>
          <a:ext cx="9197751" cy="21758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280">
                  <a:extLst>
                    <a:ext uri="{9D8B030D-6E8A-4147-A177-3AD203B41FA5}">
                      <a16:colId xmlns:a16="http://schemas.microsoft.com/office/drawing/2014/main" val="318098882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419584007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1952272135"/>
                    </a:ext>
                  </a:extLst>
                </a:gridCol>
                <a:gridCol w="1917340">
                  <a:extLst>
                    <a:ext uri="{9D8B030D-6E8A-4147-A177-3AD203B41FA5}">
                      <a16:colId xmlns:a16="http://schemas.microsoft.com/office/drawing/2014/main" val="2022249576"/>
                    </a:ext>
                  </a:extLst>
                </a:gridCol>
                <a:gridCol w="724313">
                  <a:extLst>
                    <a:ext uri="{9D8B030D-6E8A-4147-A177-3AD203B41FA5}">
                      <a16:colId xmlns:a16="http://schemas.microsoft.com/office/drawing/2014/main" val="2657060969"/>
                    </a:ext>
                  </a:extLst>
                </a:gridCol>
                <a:gridCol w="724313">
                  <a:extLst>
                    <a:ext uri="{9D8B030D-6E8A-4147-A177-3AD203B41FA5}">
                      <a16:colId xmlns:a16="http://schemas.microsoft.com/office/drawing/2014/main" val="2782021526"/>
                    </a:ext>
                  </a:extLst>
                </a:gridCol>
                <a:gridCol w="724313">
                  <a:extLst>
                    <a:ext uri="{9D8B030D-6E8A-4147-A177-3AD203B41FA5}">
                      <a16:colId xmlns:a16="http://schemas.microsoft.com/office/drawing/2014/main" val="442701909"/>
                    </a:ext>
                  </a:extLst>
                </a:gridCol>
                <a:gridCol w="734257">
                  <a:extLst>
                    <a:ext uri="{9D8B030D-6E8A-4147-A177-3AD203B41FA5}">
                      <a16:colId xmlns:a16="http://schemas.microsoft.com/office/drawing/2014/main" val="4040628611"/>
                    </a:ext>
                  </a:extLst>
                </a:gridCol>
                <a:gridCol w="786801">
                  <a:extLst>
                    <a:ext uri="{9D8B030D-6E8A-4147-A177-3AD203B41FA5}">
                      <a16:colId xmlns:a16="http://schemas.microsoft.com/office/drawing/2014/main" val="636003682"/>
                    </a:ext>
                  </a:extLst>
                </a:gridCol>
                <a:gridCol w="904878">
                  <a:extLst>
                    <a:ext uri="{9D8B030D-6E8A-4147-A177-3AD203B41FA5}">
                      <a16:colId xmlns:a16="http://schemas.microsoft.com/office/drawing/2014/main" val="2744544936"/>
                    </a:ext>
                  </a:extLst>
                </a:gridCol>
              </a:tblGrid>
              <a:tr h="150932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Раздел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раздела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Подраздел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подраздела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Первоначальный бюджет 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Уточненный бюджет 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% отклонения уточненного бюджета от первоначального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Исполнено за 2025 год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% исполнения к первоначальному бюджету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% исполнения к уточненному бюджету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879123"/>
                  </a:ext>
                </a:extLst>
              </a:tr>
              <a:tr h="766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2 572,4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3 480,3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3 480,3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9794897"/>
                  </a:ext>
                </a:extLst>
              </a:tr>
              <a:tr h="10093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1 473,7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1 473,7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1 415,1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3509648"/>
                  </a:ext>
                </a:extLst>
              </a:tr>
              <a:tr h="13528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56 710,4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57 365,8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52 154,1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90,9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5545846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Судебная система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94693092"/>
                  </a:ext>
                </a:extLst>
              </a:tr>
              <a:tr h="9154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17 026,6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17 102,3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17 097,4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114508"/>
                  </a:ext>
                </a:extLst>
              </a:tr>
              <a:tr h="39188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Резервные фонды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459,5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214048"/>
                  </a:ext>
                </a:extLst>
              </a:tr>
              <a:tr h="5289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общегосударственные вопросы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25 244,8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29 647,9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117,4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27 248,1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107,9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91,9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58278550"/>
                  </a:ext>
                </a:extLst>
              </a:tr>
              <a:tr h="2244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103 835,4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109 537,0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105,5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101 402,4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97,7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92,6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2891975"/>
                  </a:ext>
                </a:extLst>
              </a:tr>
              <a:tr h="4890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ОБОРОНА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Мобилизационная и вневойсковая подготовка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402,7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422,3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104,9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242,1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60,1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57,3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8207783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402,7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422,3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242,1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60,1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57,3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9248685"/>
                  </a:ext>
                </a:extLst>
              </a:tr>
              <a:tr h="6760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Гражданская оборона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8 070,0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7 908,0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7 143,1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88,5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90,3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70489520"/>
                  </a:ext>
                </a:extLst>
              </a:tr>
              <a:tr h="8427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16 986,5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16 806,5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98,9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15 472,9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92,1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540755"/>
                  </a:ext>
                </a:extLst>
              </a:tr>
              <a:tr h="6760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118,1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118,1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30,3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30,3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4026259"/>
                  </a:ext>
                </a:extLst>
              </a:tr>
              <a:tr h="2389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25 174,6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24 832,6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22 651,7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91,2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0907913"/>
                  </a:ext>
                </a:extLst>
              </a:tr>
              <a:tr h="42950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Сельское хозяйство и рыболовство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9 680,1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5 747,5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5 522,5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5470770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Транспорт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1 500,0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3 368,3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1 420,2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42,2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92166231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Дорожное хозяйство (дорожные фонды)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16 706,4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32 791,5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196,3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26 316,3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157,5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80,3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203368"/>
                  </a:ext>
                </a:extLst>
              </a:tr>
              <a:tr h="3427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Связь и информатика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1 105,0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1 020,6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92,4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999,5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22490534"/>
                  </a:ext>
                </a:extLst>
              </a:tr>
              <a:tr h="3730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1 901,0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1 901,0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1 499,0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78,9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2759345"/>
                  </a:ext>
                </a:extLst>
              </a:tr>
              <a:tr h="17612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30 892,5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44 828,9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145,1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35 757,4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115,7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79,8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14678748"/>
                  </a:ext>
                </a:extLst>
              </a:tr>
              <a:tr h="509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7 276,1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18 428,5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253,3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14 843,5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204,0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80,5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9403272"/>
                  </a:ext>
                </a:extLst>
              </a:tr>
              <a:tr h="509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8 267,5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39 183,8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473,9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36 840,5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445,6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94,0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61503965"/>
                  </a:ext>
                </a:extLst>
              </a:tr>
              <a:tr h="509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Благоустройство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22 175,0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29 416,4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28 272,7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127,5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6107437"/>
                  </a:ext>
                </a:extLst>
              </a:tr>
              <a:tr h="509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ЖИЛИЩНО-КОММУНАЛЬНОЕ ХОЗЯЙСТВО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вопросы в области жилищно-коммунального хозяйства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7 357,2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7 387,4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6 497,2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88,3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87,9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02296083"/>
                  </a:ext>
                </a:extLst>
              </a:tr>
              <a:tr h="29160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45 075,8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94 416,2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209,5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86 453,9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191,8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91,6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7190799"/>
                  </a:ext>
                </a:extLst>
              </a:tr>
              <a:tr h="509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ОХРАНА ОКРУЖАЮЩЕЙ СРЕДЫ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Охрана объектов растительного и животного мира и среды их обитания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189,5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189,5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9487736"/>
                  </a:ext>
                </a:extLst>
              </a:tr>
              <a:tr h="2779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189,5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189,5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145,0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27762491"/>
                  </a:ext>
                </a:extLst>
              </a:tr>
              <a:tr h="2147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Дошкольное 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97 294,2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99 050,4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96 835,2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1111559"/>
                  </a:ext>
                </a:extLst>
              </a:tr>
              <a:tr h="286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Общее 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211 261,1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232 053,5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109,8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222 877,5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105,5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6236072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Дополнительное образование детей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47 219,0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50 531,3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46 727,0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92,5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9357690"/>
                  </a:ext>
                </a:extLst>
              </a:tr>
              <a:tr h="2147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Молодежная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1 010,0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978,5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958,6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94,9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98,0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8017179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вопросы в области образования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71 345,3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71 852,9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67 839,0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95,1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94,4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8400552"/>
                  </a:ext>
                </a:extLst>
              </a:tr>
              <a:tr h="286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428 129,6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454 466,5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435 237,4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101,7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95,8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72655839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109 308,0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116 252,1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106,4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109 168,8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93,9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1316464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КУЛЬТУРА, КИНЕМАТОГРАФИЯ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вопросы в области культуры, кинематографии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280,0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280,0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93,3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06722068"/>
                  </a:ext>
                </a:extLst>
              </a:tr>
              <a:tr h="2147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109 608,0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116 532,1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106,3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109 448,8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93,9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7053675"/>
                  </a:ext>
                </a:extLst>
              </a:tr>
              <a:tr h="286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Амбулаторная помощь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5 890,5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5 749,7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6297807"/>
                  </a:ext>
                </a:extLst>
              </a:tr>
              <a:tr h="2147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5 890,5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5 749,7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97,6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6707366"/>
                  </a:ext>
                </a:extLst>
              </a:tr>
              <a:tr h="2147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Пенсионное обеспечение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5 658,7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8 253,1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145,8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8 166,9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144,3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99,0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6444560"/>
                  </a:ext>
                </a:extLst>
              </a:tr>
              <a:tr h="3427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Социальное обеспечение населения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527,3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527,3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459,6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459,6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87,2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4017856"/>
                  </a:ext>
                </a:extLst>
              </a:tr>
              <a:tr h="3014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Охрана семьи и детства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8 083,6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13 466,5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166,6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13 000,5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160,8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96,5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37734973"/>
                  </a:ext>
                </a:extLst>
              </a:tr>
              <a:tr h="35791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Другие вопросы в области социальной политики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72,0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127,5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91,8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127,5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60438671"/>
                  </a:ext>
                </a:extLst>
              </a:tr>
              <a:tr h="28633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13 914,3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22 338,6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160,5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21 718,7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156,1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97,2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76469"/>
                  </a:ext>
                </a:extLst>
              </a:tr>
              <a:tr h="3427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Массовый спорт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835,0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4 835,0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579,0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3 976,2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476,2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82,2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9589265"/>
                  </a:ext>
                </a:extLst>
              </a:tr>
              <a:tr h="2298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835,0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4 835,0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579,0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3 976,2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476,2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82,2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2292658"/>
                  </a:ext>
                </a:extLst>
              </a:tr>
              <a:tr h="3427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СРЕДСТВА МАССОВОЙ ИНФОРМАЦИИ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Периодическая печать и издательства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4 017,6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4 679,0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4 542,3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113,1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97,1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473910"/>
                  </a:ext>
                </a:extLst>
              </a:tr>
              <a:tr h="3014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4 017,6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4 679,0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116,5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4 542,3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113,1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97,1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055769"/>
                  </a:ext>
                </a:extLst>
              </a:tr>
              <a:tr h="34277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762 075,0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882 968,1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115,9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827 325,6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108,6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93,7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16887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08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7030A0"/>
                </a:solidFill>
                <a:cs typeface="Times New Roman" pitchFamily="18" charset="0"/>
              </a:rPr>
              <a:t>СТРУКТУРА  РАСХОДОВ БЮДЖЕТА ПО РАЗДЕЛАМ  РАСХОДОВ </a:t>
            </a:r>
            <a:br>
              <a:rPr lang="ru-RU" sz="1600" b="1" dirty="0" smtClean="0">
                <a:solidFill>
                  <a:srgbClr val="7030A0"/>
                </a:solidFill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7030A0"/>
                </a:solidFill>
                <a:cs typeface="Times New Roman" pitchFamily="18" charset="0"/>
              </a:rPr>
              <a:t> ЗА  2025 год (т.руб.)</a:t>
            </a:r>
            <a:endParaRPr lang="ru-RU" sz="16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06943"/>
              </p:ext>
            </p:extLst>
          </p:nvPr>
        </p:nvGraphicFramePr>
        <p:xfrm>
          <a:off x="214282" y="836712"/>
          <a:ext cx="8750206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1340</TotalTime>
  <Words>3917</Words>
  <Application>Microsoft Office PowerPoint</Application>
  <PresentationFormat>Экран (4:3)</PresentationFormat>
  <Paragraphs>1181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40" baseType="lpstr">
      <vt:lpstr>Arial</vt:lpstr>
      <vt:lpstr>Arial Black</vt:lpstr>
      <vt:lpstr>Calibri</vt:lpstr>
      <vt:lpstr>Microsoft Sans Serif</vt:lpstr>
      <vt:lpstr>Symbol</vt:lpstr>
      <vt:lpstr>Times New Roman</vt:lpstr>
      <vt:lpstr>Times New Roman CYR</vt:lpstr>
      <vt:lpstr>Trebuchet MS</vt:lpstr>
      <vt:lpstr>Wingdings</vt:lpstr>
      <vt:lpstr>Wingdings 3</vt:lpstr>
      <vt:lpstr>Аспект</vt:lpstr>
      <vt:lpstr> ВАРНАВИНСКИЙ МУНИЦИПАЛЬНЫЙ  ОКРУГ</vt:lpstr>
      <vt:lpstr>ЧТО ТАКОЕ ОТЧЕТ ОБ ИСПОЛНЕНИИ БЮДЖЕТА</vt:lpstr>
      <vt:lpstr> ИСПОЛНЕНИЕ БЮДЖЕТА ПО ДОХОДАМ  В  2023-2025 Г.Г       ДОХОДАМ годах ,    т.руб.       </vt:lpstr>
      <vt:lpstr>ДИНАМИКА НАЛОГОВЫХ И НЕНАЛОГОВЫХ ДОХОДОВ ЗА 2023-2025 Г.Г, т.руб.</vt:lpstr>
      <vt:lpstr>БЕЗВОЗМЕЗДНЫЕ ПОСТУПЛЕНИЯ  ЗА 2025  ГОД ,      Т.РУБ..</vt:lpstr>
      <vt:lpstr>ФАКТИЧЕСКОЕ ПОСТУПЛЕНИЕ ДОХОДОВ в РАЗРЕЗЕ ОСНОВНЫХ ВИДОВ ДОХОДОВ ЗА 2025 ГОД </vt:lpstr>
      <vt:lpstr>ИСПОЛНЕНИЕ БЮДЖЕТА ПО РАСХОДАМ ЗА 2023-2025 г.г.,  т.руб.</vt:lpstr>
      <vt:lpstr>Исполнение бюджета в разрезе подразделов расходов  за 2025  год</vt:lpstr>
      <vt:lpstr>СТРУКТУРА  РАСХОДОВ БЮДЖЕТА ПО РАЗДЕЛАМ  РАСХОДОВ   ЗА  2025 год (т.руб.)</vt:lpstr>
      <vt:lpstr>ИСПОЛНЕНИЕ  РАСХОДОВ БЮДЖЕТА  В РАЗРЕЗЕ  МУНИЦИПАЛЬНЫХ ПРОГРАММ  ЗА  2025 год    т.руб.</vt:lpstr>
      <vt:lpstr> МП "Защита населения и территории от чрезвычайных ситуаций природного и техногенного характера, гражданская оборона " </vt:lpstr>
      <vt:lpstr> МП "Развитие агропромышленного комплекса Варнавинского округа </vt:lpstr>
      <vt:lpstr>МП «Переселение граждан из аварийного жилого фонда</vt:lpstr>
      <vt:lpstr> МП "Охрана окружающей среды Варнавинского муниципального округа " </vt:lpstr>
      <vt:lpstr> МП"Развитие предпринимательства и туризма Варнавинского округа Нижегородской области "</vt:lpstr>
      <vt:lpstr> МП "Управление муниципальным имуществом Варнавинского округа  " </vt:lpstr>
      <vt:lpstr> МП "Развитие физической культуры и спорта в Варнавинском муниципальном округе" </vt:lpstr>
      <vt:lpstr>МП "Развитие культуры Варнавинского округа  " </vt:lpstr>
      <vt:lpstr>МП «Развитие образования Варнавинского округа»</vt:lpstr>
      <vt:lpstr> МП "Информационное общество Варнавинского муниципального округа</vt:lpstr>
      <vt:lpstr> МП "Обеспечение общественного порядка и противодейтсвия преступности в Варнавинском муниципальном округе Нижегородской области «</vt:lpstr>
      <vt:lpstr>Информация о социально-экономическом состоянии Варнавинского муниципального округа за 2025 год</vt:lpstr>
      <vt:lpstr>Основные показатели сельскохозяйственного производства</vt:lpstr>
      <vt:lpstr>Основные показатели развития сферы малого и среднего предпринимательства (МСП) по состоянию на 01.01.2026 г. </vt:lpstr>
      <vt:lpstr>Распределение инвестиций по видам деятельности (млн. руб.):</vt:lpstr>
      <vt:lpstr>МУНИЦИПАЛЬНЫЙ ДОЛГ ЗА 2025 ГОД</vt:lpstr>
      <vt:lpstr>СОБЛЮДЕНИЕ  ТРЕБОВАНИЙ  БЮДЖЕТНОГО ЗАКОНОДАТЕЛЬСТВА </vt:lpstr>
      <vt:lpstr>                                               ТЕРМИНЫ   бюджет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  консолидированный бюджет – свод бюджетов бюджетной системы Российской Федерации на соответствующей территории (за исключением бюджетов государственных внебюджетных фондов) без учета межбюджетных трансфертов между этими бюджетами.  бюджетные ассигнования – предельные объемы денежных средств, предусмотренных в соответствующем финансовом году для исполнения бюджетных обязательств.  бюджет программный – бюджет, сформированный на основе муниципальных программ.  муниципальная программа – система мероприятий и инструментов государственной политики, обеспечивающих в рамках реализации ключевых муниципальных функций достижение приоритетов и целей государственной политики в сфере социально экономического развития и безопасности.  доходы бюджета – поступающие в бюджет денежные средства, за исключением средств, являющихся в соответствии с Бюджетным кодексом Российской Федерации источниками финансирования дефицита бюджета.  профицит бюджета – превышение доходов бюджета над его расходами.  дефицит бюджета – превышение расходов бюджета над его доходами.  расходы бюджета – выплачиваемые из бюджета денежные средства, за исключением средств, являющихся в соответствии с Бюджетным кодексом Российской Федерации источниками финансирования дефицита бюджета.  дотации – межбюджетные трансферты, предоставляемые на безвозмездной и безвозвратной основе.  межбюджетные трансферты – средства, предоставляемые одним бюджетом бюджетной системы Российской Федерации другому бюджету бюджетной системы Российской Федерации.  субвенции – целевые средства на обеспечение передаваемых полномочий  субсидии- межбюджетные трансферты, предоставляемые бюджетам , предоставляемые бюджетам субъектов Российской Федерации в целях софинансирования расходных обязательств, возникающих при выполнении полномочий органов власти разного уровня.</vt:lpstr>
      <vt:lpstr>Контактная информация финансового управления администрации Варнавинского муниципального округа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ВАРНАВИНСКИЙ МУНИЦИПАЛЬНЫЙ РАЙОН</dc:title>
  <dc:creator>Admin</dc:creator>
  <cp:lastModifiedBy>Пользователь Windows</cp:lastModifiedBy>
  <cp:revision>266</cp:revision>
  <dcterms:created xsi:type="dcterms:W3CDTF">2019-03-27T07:04:46Z</dcterms:created>
  <dcterms:modified xsi:type="dcterms:W3CDTF">2026-04-29T10:53:02Z</dcterms:modified>
</cp:coreProperties>
</file>